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86" r:id="rId18"/>
    <p:sldId id="287" r:id="rId19"/>
    <p:sldId id="291" r:id="rId20"/>
    <p:sldId id="257" r:id="rId21"/>
    <p:sldId id="272" r:id="rId22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orient="horz" pos="4066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1332">
          <p15:clr>
            <a:srgbClr val="A4A3A4"/>
          </p15:clr>
        </p15:guide>
        <p15:guide id="5" orient="horz" pos="1134">
          <p15:clr>
            <a:srgbClr val="A4A3A4"/>
          </p15:clr>
        </p15:guide>
        <p15:guide id="6" orient="horz" pos="4762">
          <p15:clr>
            <a:srgbClr val="A4A3A4"/>
          </p15:clr>
        </p15:guide>
        <p15:guide id="7" orient="horz">
          <p15:clr>
            <a:srgbClr val="A4A3A4"/>
          </p15:clr>
        </p15:guide>
        <p15:guide id="8" pos="3368">
          <p15:clr>
            <a:srgbClr val="A4A3A4"/>
          </p15:clr>
        </p15:guide>
        <p15:guide id="9" pos="450">
          <p15:clr>
            <a:srgbClr val="A4A3A4"/>
          </p15:clr>
        </p15:guide>
        <p15:guide id="10" pos="6331">
          <p15:clr>
            <a:srgbClr val="A4A3A4"/>
          </p15:clr>
        </p15:guide>
        <p15:guide id="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Beaumont-West  (Lancs 0-19)" initials="MBW" lastIdx="2" clrIdx="0"/>
  <p:cmAuthor id="1" name="Michelle Beaumont-West (Lancs 0-19)" initials="MB(0" lastIdx="1" clrIdx="1">
    <p:extLst>
      <p:ext uri="{19B8F6BF-5375-455C-9EA6-DF929625EA0E}">
        <p15:presenceInfo xmlns:p15="http://schemas.microsoft.com/office/powerpoint/2012/main" userId="Michelle Beaumont-West (Lancs 0-19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D9ECF3"/>
    <a:srgbClr val="464646"/>
    <a:srgbClr val="82C0D2"/>
    <a:srgbClr val="D20714"/>
    <a:srgbClr val="B9B7AF"/>
    <a:srgbClr val="343434"/>
    <a:srgbClr val="CF8447"/>
    <a:srgbClr val="4D98AD"/>
    <a:srgbClr val="B5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299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459" y="58"/>
      </p:cViewPr>
      <p:guideLst>
        <p:guide orient="horz" pos="2380"/>
        <p:guide orient="horz" pos="4066"/>
        <p:guide orient="horz" pos="754"/>
        <p:guide orient="horz" pos="1332"/>
        <p:guide orient="horz" pos="1134"/>
        <p:guide orient="horz" pos="4762"/>
        <p:guide orient="horz"/>
        <p:guide pos="3368"/>
        <p:guide pos="450"/>
        <p:guide pos="633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09T12:53:15.424" idx="1">
    <p:pos x="-662" y="17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1D0B-A908-455B-8344-D226EBB70752}" type="datetimeFigureOut">
              <a:rPr lang="en-GB" smtClean="0"/>
              <a:pPr/>
              <a:t>16/06/2022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C9F6-506E-409D-9DDC-6E0B2577B1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1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this Virgin care presentation . All about transition to secondary school</a:t>
            </a:r>
          </a:p>
          <a:p>
            <a:endParaRPr lang="en-GB" dirty="0"/>
          </a:p>
          <a:p>
            <a:r>
              <a:rPr lang="en-GB" dirty="0"/>
              <a:t>Here we will explore some of the challenges and feelings you may experience during this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3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8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take a few minutes to watch this video – it highlights how change can be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08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4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9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7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13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0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62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8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2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6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5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some of the anxieties that you or your parents/carers may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0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Communication can be a positive step to help the transition.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9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important to make sure you are well equipped.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3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3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2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D1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7314" cy="476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5607049"/>
            <a:ext cx="9336088" cy="39687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5" descr="C:\Users\Kasey.Ly\Desktop\Powerpoint assets\VC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702" y="595376"/>
            <a:ext cx="1748769" cy="6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wo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052439"/>
            <a:ext cx="4500000" cy="2162175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5550463" y="2052439"/>
            <a:ext cx="4500000" cy="2162175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714373" y="4292600"/>
            <a:ext cx="9336089" cy="2162175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956111"/>
            <a:ext cx="9336089" cy="244164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4375" y="2307771"/>
            <a:ext cx="2914650" cy="2898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919355" y="2307771"/>
            <a:ext cx="2914650" cy="2898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121299" y="2307771"/>
            <a:ext cx="2914650" cy="2898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14374" y="5262563"/>
            <a:ext cx="2914651" cy="1192212"/>
          </a:xfrm>
        </p:spPr>
        <p:txBody>
          <a:bodyPr>
            <a:noAutofit/>
          </a:bodyPr>
          <a:lstStyle>
            <a:lvl1pPr marL="171450" indent="-171450">
              <a:spcAft>
                <a:spcPts val="1200"/>
              </a:spcAft>
              <a:buSzPct val="80000"/>
              <a:buFontTx/>
              <a:buBlip>
                <a:blip r:embed="rId2"/>
              </a:buBlip>
              <a:tabLst>
                <a:tab pos="177800" algn="l"/>
              </a:tabLst>
              <a:defRPr sz="11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3919354" y="5262563"/>
            <a:ext cx="2914651" cy="1192212"/>
          </a:xfrm>
        </p:spPr>
        <p:txBody>
          <a:bodyPr>
            <a:noAutofit/>
          </a:bodyPr>
          <a:lstStyle>
            <a:lvl1pPr marL="171450" indent="-17145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1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7121299" y="5262563"/>
            <a:ext cx="2914651" cy="1192212"/>
          </a:xfrm>
        </p:spPr>
        <p:txBody>
          <a:bodyPr>
            <a:noAutofit/>
          </a:bodyPr>
          <a:lstStyle>
            <a:lvl1pPr marL="171450" indent="-17145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1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1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374" y="753912"/>
            <a:ext cx="9336089" cy="1001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86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818954" y="6883456"/>
            <a:ext cx="5043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43056">
              <a:spcAft>
                <a:spcPts val="600"/>
              </a:spcAft>
            </a:pPr>
            <a:r>
              <a:rPr lang="en-GB" sz="1200" b="1" dirty="0">
                <a:solidFill>
                  <a:srgbClr val="ED1A37"/>
                </a:solidFill>
                <a:latin typeface="Arial" pitchFamily="34" charset="0"/>
                <a:cs typeface="Arial" pitchFamily="34" charset="0"/>
              </a:rPr>
              <a:t>www.virgincare.co.uk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818954" y="6457666"/>
            <a:ext cx="50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43056">
              <a:spcAft>
                <a:spcPts val="600"/>
              </a:spcAft>
            </a:pPr>
            <a:r>
              <a:rPr lang="en-GB" sz="1800" b="1" i="1" dirty="0">
                <a:solidFill>
                  <a:srgbClr val="ED1A37"/>
                </a:solidFill>
                <a:latin typeface="Arial" pitchFamily="34" charset="0"/>
                <a:cs typeface="Arial" pitchFamily="34" charset="0"/>
              </a:rPr>
              <a:t>Feel the difference</a:t>
            </a:r>
          </a:p>
        </p:txBody>
      </p:sp>
    </p:spTree>
    <p:extLst>
      <p:ext uri="{BB962C8B-B14F-4D97-AF65-F5344CB8AC3E}">
        <p14:creationId xmlns:p14="http://schemas.microsoft.com/office/powerpoint/2010/main" val="191502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1209802"/>
            <a:ext cx="3742690" cy="604901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5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l" defTabSz="10430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7950" y="1876366"/>
            <a:ext cx="3742690" cy="34277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6408" y="1209802"/>
            <a:ext cx="3742690" cy="604901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5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l" defTabSz="10430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6408" y="1876366"/>
            <a:ext cx="3742690" cy="34277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35255" y="6472441"/>
            <a:ext cx="2545029" cy="22179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181AF4EC-84F8-4032-A58F-6AFD63191E12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3537" y="6929638"/>
            <a:ext cx="5524923" cy="302451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3AF8-FA15-4EF9-8663-CC7B1BBF6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5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ED1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7314" cy="476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137928"/>
            <a:ext cx="2171773" cy="153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5607049"/>
            <a:ext cx="9336088" cy="39687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AutoShape 7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590708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0" y="0"/>
            <a:ext cx="6118226" cy="4768850"/>
          </a:xfrm>
          <a:custGeom>
            <a:avLst/>
            <a:gdLst>
              <a:gd name="T0" fmla="*/ 10431 w 15233"/>
              <a:gd name="T1" fmla="*/ 932 h 11874"/>
              <a:gd name="T2" fmla="*/ 12046 w 15233"/>
              <a:gd name="T3" fmla="*/ 0 h 11874"/>
              <a:gd name="T4" fmla="*/ 0 w 15233"/>
              <a:gd name="T5" fmla="*/ 0 h 11874"/>
              <a:gd name="T6" fmla="*/ 0 w 15233"/>
              <a:gd name="T7" fmla="*/ 6955 h 11874"/>
              <a:gd name="T8" fmla="*/ 1412 w 15233"/>
              <a:gd name="T9" fmla="*/ 6140 h 11874"/>
              <a:gd name="T10" fmla="*/ 1751 w 15233"/>
              <a:gd name="T11" fmla="*/ 6399 h 11874"/>
              <a:gd name="T12" fmla="*/ 1751 w 15233"/>
              <a:gd name="T13" fmla="*/ 10348 h 11874"/>
              <a:gd name="T14" fmla="*/ 3276 w 15233"/>
              <a:gd name="T15" fmla="*/ 11874 h 11874"/>
              <a:gd name="T16" fmla="*/ 5786 w 15233"/>
              <a:gd name="T17" fmla="*/ 11874 h 11874"/>
              <a:gd name="T18" fmla="*/ 6799 w 15233"/>
              <a:gd name="T19" fmla="*/ 11534 h 11874"/>
              <a:gd name="T20" fmla="*/ 7324 w 15233"/>
              <a:gd name="T21" fmla="*/ 10348 h 11874"/>
              <a:gd name="T22" fmla="*/ 7324 w 15233"/>
              <a:gd name="T23" fmla="*/ 6308 h 11874"/>
              <a:gd name="T24" fmla="*/ 7697 w 15233"/>
              <a:gd name="T25" fmla="*/ 6160 h 11874"/>
              <a:gd name="T26" fmla="*/ 11131 w 15233"/>
              <a:gd name="T27" fmla="*/ 8143 h 11874"/>
              <a:gd name="T28" fmla="*/ 13215 w 15233"/>
              <a:gd name="T29" fmla="*/ 7584 h 11874"/>
              <a:gd name="T30" fmla="*/ 14470 w 15233"/>
              <a:gd name="T31" fmla="*/ 5411 h 11874"/>
              <a:gd name="T32" fmla="*/ 13912 w 15233"/>
              <a:gd name="T33" fmla="*/ 3327 h 11874"/>
              <a:gd name="T34" fmla="*/ 10478 w 15233"/>
              <a:gd name="T35" fmla="*/ 1345 h 11874"/>
              <a:gd name="T36" fmla="*/ 10431 w 15233"/>
              <a:gd name="T37" fmla="*/ 932 h 1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233" h="11874">
                <a:moveTo>
                  <a:pt x="10431" y="932"/>
                </a:moveTo>
                <a:cubicBezTo>
                  <a:pt x="12046" y="0"/>
                  <a:pt x="12046" y="0"/>
                  <a:pt x="120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55"/>
                  <a:pt x="0" y="6955"/>
                  <a:pt x="0" y="6955"/>
                </a:cubicBezTo>
                <a:cubicBezTo>
                  <a:pt x="1412" y="6140"/>
                  <a:pt x="1412" y="6140"/>
                  <a:pt x="1412" y="6140"/>
                </a:cubicBezTo>
                <a:cubicBezTo>
                  <a:pt x="1559" y="6092"/>
                  <a:pt x="1751" y="6175"/>
                  <a:pt x="1751" y="6399"/>
                </a:cubicBezTo>
                <a:cubicBezTo>
                  <a:pt x="1751" y="10348"/>
                  <a:pt x="1751" y="10348"/>
                  <a:pt x="1751" y="10348"/>
                </a:cubicBezTo>
                <a:cubicBezTo>
                  <a:pt x="1751" y="10348"/>
                  <a:pt x="1751" y="11874"/>
                  <a:pt x="3276" y="11874"/>
                </a:cubicBezTo>
                <a:cubicBezTo>
                  <a:pt x="5786" y="11874"/>
                  <a:pt x="5786" y="11874"/>
                  <a:pt x="5786" y="11874"/>
                </a:cubicBezTo>
                <a:cubicBezTo>
                  <a:pt x="6251" y="11874"/>
                  <a:pt x="6574" y="11732"/>
                  <a:pt x="6799" y="11534"/>
                </a:cubicBezTo>
                <a:cubicBezTo>
                  <a:pt x="7086" y="11314"/>
                  <a:pt x="7324" y="10950"/>
                  <a:pt x="7324" y="10348"/>
                </a:cubicBezTo>
                <a:cubicBezTo>
                  <a:pt x="7324" y="6308"/>
                  <a:pt x="7324" y="6308"/>
                  <a:pt x="7324" y="6308"/>
                </a:cubicBezTo>
                <a:cubicBezTo>
                  <a:pt x="7374" y="6133"/>
                  <a:pt x="7569" y="6086"/>
                  <a:pt x="7697" y="6160"/>
                </a:cubicBezTo>
                <a:cubicBezTo>
                  <a:pt x="7846" y="6246"/>
                  <a:pt x="11131" y="8143"/>
                  <a:pt x="11131" y="8143"/>
                </a:cubicBezTo>
                <a:cubicBezTo>
                  <a:pt x="12452" y="8906"/>
                  <a:pt x="13215" y="7584"/>
                  <a:pt x="13215" y="7584"/>
                </a:cubicBezTo>
                <a:cubicBezTo>
                  <a:pt x="14470" y="5411"/>
                  <a:pt x="14470" y="5411"/>
                  <a:pt x="14470" y="5411"/>
                </a:cubicBezTo>
                <a:cubicBezTo>
                  <a:pt x="15233" y="4090"/>
                  <a:pt x="13912" y="3327"/>
                  <a:pt x="13912" y="3327"/>
                </a:cubicBezTo>
                <a:cubicBezTo>
                  <a:pt x="13912" y="3327"/>
                  <a:pt x="10591" y="1410"/>
                  <a:pt x="10478" y="1345"/>
                </a:cubicBezTo>
                <a:cubicBezTo>
                  <a:pt x="10321" y="1255"/>
                  <a:pt x="10304" y="1046"/>
                  <a:pt x="10431" y="932"/>
                </a:cubicBezTo>
                <a:close/>
              </a:path>
            </a:pathLst>
          </a:custGeom>
          <a:solidFill>
            <a:srgbClr val="D9EC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GB" dirty="0"/>
          </a:p>
        </p:txBody>
      </p:sp>
      <p:sp>
        <p:nvSpPr>
          <p:cNvPr id="4" name="Freeform 9"/>
          <p:cNvSpPr>
            <a:spLocks/>
          </p:cNvSpPr>
          <p:nvPr userDrawn="1"/>
        </p:nvSpPr>
        <p:spPr bwMode="auto">
          <a:xfrm>
            <a:off x="0" y="0"/>
            <a:ext cx="6118226" cy="4768850"/>
          </a:xfrm>
          <a:custGeom>
            <a:avLst/>
            <a:gdLst>
              <a:gd name="T0" fmla="*/ 10431 w 15233"/>
              <a:gd name="T1" fmla="*/ 932 h 11874"/>
              <a:gd name="T2" fmla="*/ 12046 w 15233"/>
              <a:gd name="T3" fmla="*/ 0 h 11874"/>
              <a:gd name="T4" fmla="*/ 0 w 15233"/>
              <a:gd name="T5" fmla="*/ 0 h 11874"/>
              <a:gd name="T6" fmla="*/ 0 w 15233"/>
              <a:gd name="T7" fmla="*/ 6955 h 11874"/>
              <a:gd name="T8" fmla="*/ 1412 w 15233"/>
              <a:gd name="T9" fmla="*/ 6140 h 11874"/>
              <a:gd name="T10" fmla="*/ 1751 w 15233"/>
              <a:gd name="T11" fmla="*/ 6399 h 11874"/>
              <a:gd name="T12" fmla="*/ 1751 w 15233"/>
              <a:gd name="T13" fmla="*/ 10348 h 11874"/>
              <a:gd name="T14" fmla="*/ 3276 w 15233"/>
              <a:gd name="T15" fmla="*/ 11874 h 11874"/>
              <a:gd name="T16" fmla="*/ 5786 w 15233"/>
              <a:gd name="T17" fmla="*/ 11874 h 11874"/>
              <a:gd name="T18" fmla="*/ 6799 w 15233"/>
              <a:gd name="T19" fmla="*/ 11534 h 11874"/>
              <a:gd name="T20" fmla="*/ 7324 w 15233"/>
              <a:gd name="T21" fmla="*/ 10348 h 11874"/>
              <a:gd name="T22" fmla="*/ 7324 w 15233"/>
              <a:gd name="T23" fmla="*/ 6308 h 11874"/>
              <a:gd name="T24" fmla="*/ 7697 w 15233"/>
              <a:gd name="T25" fmla="*/ 6160 h 11874"/>
              <a:gd name="T26" fmla="*/ 11131 w 15233"/>
              <a:gd name="T27" fmla="*/ 8143 h 11874"/>
              <a:gd name="T28" fmla="*/ 13215 w 15233"/>
              <a:gd name="T29" fmla="*/ 7584 h 11874"/>
              <a:gd name="T30" fmla="*/ 14470 w 15233"/>
              <a:gd name="T31" fmla="*/ 5411 h 11874"/>
              <a:gd name="T32" fmla="*/ 13912 w 15233"/>
              <a:gd name="T33" fmla="*/ 3327 h 11874"/>
              <a:gd name="T34" fmla="*/ 10478 w 15233"/>
              <a:gd name="T35" fmla="*/ 1345 h 11874"/>
              <a:gd name="T36" fmla="*/ 10431 w 15233"/>
              <a:gd name="T37" fmla="*/ 932 h 1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233" h="11874">
                <a:moveTo>
                  <a:pt x="10431" y="932"/>
                </a:moveTo>
                <a:cubicBezTo>
                  <a:pt x="12046" y="0"/>
                  <a:pt x="12046" y="0"/>
                  <a:pt x="120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55"/>
                  <a:pt x="0" y="6955"/>
                  <a:pt x="0" y="6955"/>
                </a:cubicBezTo>
                <a:cubicBezTo>
                  <a:pt x="1412" y="6140"/>
                  <a:pt x="1412" y="6140"/>
                  <a:pt x="1412" y="6140"/>
                </a:cubicBezTo>
                <a:cubicBezTo>
                  <a:pt x="1559" y="6092"/>
                  <a:pt x="1751" y="6175"/>
                  <a:pt x="1751" y="6399"/>
                </a:cubicBezTo>
                <a:cubicBezTo>
                  <a:pt x="1751" y="10348"/>
                  <a:pt x="1751" y="10348"/>
                  <a:pt x="1751" y="10348"/>
                </a:cubicBezTo>
                <a:cubicBezTo>
                  <a:pt x="1751" y="10348"/>
                  <a:pt x="1751" y="11874"/>
                  <a:pt x="3276" y="11874"/>
                </a:cubicBezTo>
                <a:cubicBezTo>
                  <a:pt x="5786" y="11874"/>
                  <a:pt x="5786" y="11874"/>
                  <a:pt x="5786" y="11874"/>
                </a:cubicBezTo>
                <a:cubicBezTo>
                  <a:pt x="6251" y="11874"/>
                  <a:pt x="6574" y="11732"/>
                  <a:pt x="6799" y="11534"/>
                </a:cubicBezTo>
                <a:cubicBezTo>
                  <a:pt x="7086" y="11314"/>
                  <a:pt x="7324" y="10950"/>
                  <a:pt x="7324" y="10348"/>
                </a:cubicBezTo>
                <a:cubicBezTo>
                  <a:pt x="7324" y="6308"/>
                  <a:pt x="7324" y="6308"/>
                  <a:pt x="7324" y="6308"/>
                </a:cubicBezTo>
                <a:cubicBezTo>
                  <a:pt x="7374" y="6133"/>
                  <a:pt x="7569" y="6086"/>
                  <a:pt x="7697" y="6160"/>
                </a:cubicBezTo>
                <a:cubicBezTo>
                  <a:pt x="7846" y="6246"/>
                  <a:pt x="11131" y="8143"/>
                  <a:pt x="11131" y="8143"/>
                </a:cubicBezTo>
                <a:cubicBezTo>
                  <a:pt x="12452" y="8906"/>
                  <a:pt x="13215" y="7584"/>
                  <a:pt x="13215" y="7584"/>
                </a:cubicBezTo>
                <a:cubicBezTo>
                  <a:pt x="14470" y="5411"/>
                  <a:pt x="14470" y="5411"/>
                  <a:pt x="14470" y="5411"/>
                </a:cubicBezTo>
                <a:cubicBezTo>
                  <a:pt x="15233" y="4090"/>
                  <a:pt x="13912" y="3327"/>
                  <a:pt x="13912" y="3327"/>
                </a:cubicBezTo>
                <a:cubicBezTo>
                  <a:pt x="13912" y="3327"/>
                  <a:pt x="10591" y="1410"/>
                  <a:pt x="10478" y="1345"/>
                </a:cubicBezTo>
                <a:cubicBezTo>
                  <a:pt x="10321" y="1255"/>
                  <a:pt x="10304" y="1046"/>
                  <a:pt x="10431" y="932"/>
                </a:cubicBezTo>
                <a:close/>
              </a:path>
            </a:pathLst>
          </a:custGeom>
          <a:solidFill>
            <a:srgbClr val="D9EC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2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2016436"/>
            <a:ext cx="4500000" cy="443834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550463" y="2016436"/>
            <a:ext cx="4500000" cy="443834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6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2016436"/>
            <a:ext cx="4500000" cy="21962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550462" y="2016436"/>
            <a:ext cx="4500000" cy="21962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4373" y="4271997"/>
            <a:ext cx="9336089" cy="21962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4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2052439"/>
            <a:ext cx="9336089" cy="4402336"/>
          </a:xfrm>
        </p:spPr>
        <p:txBody>
          <a:bodyPr/>
          <a:lstStyle>
            <a:lvl1pPr>
              <a:spcBef>
                <a:spcPts val="600"/>
              </a:spcBef>
              <a:spcAft>
                <a:spcPts val="4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spcAft>
                <a:spcPts val="600"/>
              </a:spcAft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8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052439"/>
            <a:ext cx="4500000" cy="4402337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5550463" y="2052439"/>
            <a:ext cx="4500000" cy="4402337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753912"/>
            <a:ext cx="9336089" cy="10013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2016436"/>
            <a:ext cx="9336089" cy="443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979596"/>
            <a:ext cx="339726" cy="2181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 b="1">
                <a:solidFill>
                  <a:srgbClr val="ED1A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73150" y="6979596"/>
            <a:ext cx="2752725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ED1A37"/>
                </a:solidFill>
                <a:latin typeface="Arial" pitchFamily="34" charset="0"/>
                <a:cs typeface="Arial" pitchFamily="34" charset="0"/>
              </a:rPr>
              <a:t>Virgin Care  </a:t>
            </a:r>
            <a:r>
              <a:rPr lang="en-GB" sz="1100" dirty="0">
                <a:solidFill>
                  <a:srgbClr val="82C0D2"/>
                </a:solidFill>
                <a:latin typeface="Arial" pitchFamily="34" charset="0"/>
                <a:cs typeface="Arial" pitchFamily="34" charset="0"/>
              </a:rPr>
              <a:t>private and confidential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7738" y="6979596"/>
            <a:ext cx="2752725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rgbClr val="82C0D2"/>
                </a:solidFill>
                <a:latin typeface="Arial" pitchFamily="34" charset="0"/>
                <a:cs typeface="Arial" pitchFamily="34" charset="0"/>
              </a:rPr>
              <a:t>www.virgincare.co.uk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1020" y="6836229"/>
            <a:ext cx="96012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7" r:id="rId3"/>
    <p:sldLayoutId id="2147483668" r:id="rId4"/>
    <p:sldLayoutId id="2147483650" r:id="rId5"/>
    <p:sldLayoutId id="2147483663" r:id="rId6"/>
    <p:sldLayoutId id="2147483666" r:id="rId7"/>
    <p:sldLayoutId id="2147483660" r:id="rId8"/>
    <p:sldLayoutId id="2147483664" r:id="rId9"/>
    <p:sldLayoutId id="2147483670" r:id="rId10"/>
    <p:sldLayoutId id="2147483661" r:id="rId11"/>
    <p:sldLayoutId id="2147483655" r:id="rId12"/>
    <p:sldLayoutId id="2147483669" r:id="rId13"/>
    <p:sldLayoutId id="2147483671" r:id="rId14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600" b="1" kern="1200">
          <a:solidFill>
            <a:srgbClr val="ED1A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43056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24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104305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2pPr>
      <a:lvl3pPr marL="539750" indent="-269875" algn="l" defTabSz="1043056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GE Inspira" panose="020F0603030400020203" pitchFamily="34" charset="0"/>
        <a:buChar char=""/>
        <a:defRPr sz="20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3pPr>
      <a:lvl4pPr marL="809625" indent="-269875" algn="l" defTabSz="1043056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GE Inspira" panose="020F0603030400020203" pitchFamily="34" charset="0"/>
        <a:buChar char=""/>
        <a:defRPr sz="18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4pPr>
      <a:lvl5pPr marL="1079500" indent="-269875" algn="l" defTabSz="1043056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GE Inspira" panose="020F0603030400020203" pitchFamily="34" charset="0"/>
        <a:buChar char=""/>
        <a:defRPr sz="18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3.jpeg"/><Relationship Id="rId5" Type="http://schemas.openxmlformats.org/officeDocument/2006/relationships/hyperlink" Target="https://bcove.video/3aTMEPY" TargetMode="Externa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6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0.png"/><Relationship Id="rId5" Type="http://schemas.openxmlformats.org/officeDocument/2006/relationships/hyperlink" Target="mailto:VCL.019.SinglePointofAccess@nhs.net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.uk/oneyou/every-mind-matters/childrens-mental-health/" TargetMode="Externa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8.xml"/><Relationship Id="rId7" Type="http://schemas.openxmlformats.org/officeDocument/2006/relationships/hyperlink" Target="http://www.facebook.com/virgincare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6.png"/><Relationship Id="rId2" Type="http://schemas.openxmlformats.org/officeDocument/2006/relationships/audio" Target="../media/media17.m4a"/><Relationship Id="rId16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hyperlink" Target="http://www.twitter.com/virgincare" TargetMode="External"/><Relationship Id="rId11" Type="http://schemas.openxmlformats.org/officeDocument/2006/relationships/hyperlink" Target="childline.org.uk/info-advice" TargetMode="External"/><Relationship Id="rId5" Type="http://schemas.openxmlformats.org/officeDocument/2006/relationships/hyperlink" Target="http://www.virgincare.co.uk/" TargetMode="External"/><Relationship Id="rId15" Type="http://schemas.openxmlformats.org/officeDocument/2006/relationships/image" Target="../media/image34.png"/><Relationship Id="rId10" Type="http://schemas.openxmlformats.org/officeDocument/2006/relationships/hyperlink" Target="https://www.kooth.com/" TargetMode="External"/><Relationship Id="rId4" Type="http://schemas.openxmlformats.org/officeDocument/2006/relationships/notesSlide" Target="../notesSlides/notesSlide17.xml"/><Relationship Id="rId9" Type="http://schemas.openxmlformats.org/officeDocument/2006/relationships/hyperlink" Target="https://www.nhs.uk/oneyou/every-mind-matters/youth-mental-health/" TargetMode="External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6 – 7 Transition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Primary – Secondary School</a:t>
            </a:r>
          </a:p>
        </p:txBody>
      </p:sp>
      <p:pic>
        <p:nvPicPr>
          <p:cNvPr id="1026" name="Picture 2" descr="C:\Users\7100516\Pictures\Transition-to-secondary-scho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3" y="3721218"/>
            <a:ext cx="4135251" cy="34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C8F548C-8304-4E13-AC92-C553C0355F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56">
        <p:fade/>
      </p:transition>
    </mc:Choice>
    <mc:Fallback xmlns="">
      <p:transition spd="med" advTm="18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2" y="366769"/>
            <a:ext cx="8795322" cy="604901"/>
          </a:xfrm>
        </p:spPr>
        <p:txBody>
          <a:bodyPr/>
          <a:lstStyle/>
          <a:p>
            <a:r>
              <a:rPr lang="en-GB" spc="342" dirty="0"/>
              <a:t>Skills for gaining independence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92" y="1871118"/>
            <a:ext cx="8795322" cy="14556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Increase your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Feel your opinions are valued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Learn to manage your money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10243" name="Picture 3" descr="C:\Users\7100516\Pictures\mon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75" y="1871118"/>
            <a:ext cx="3809400" cy="2389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7100516\Pictures\thi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5" y="3991965"/>
            <a:ext cx="4547305" cy="238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44" y="495300"/>
            <a:ext cx="1237770" cy="123777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E7F8846-2712-4DE4-A161-1F11C42C7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19">
        <p:fade/>
      </p:transition>
    </mc:Choice>
    <mc:Fallback xmlns="">
      <p:transition spd="med" advTm="9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26" y="795683"/>
            <a:ext cx="9336089" cy="1001343"/>
          </a:xfrm>
        </p:spPr>
        <p:txBody>
          <a:bodyPr/>
          <a:lstStyle/>
          <a:p>
            <a:br>
              <a:rPr lang="en-GB" spc="342" dirty="0"/>
            </a:br>
            <a:r>
              <a:rPr lang="en-GB" spc="342" dirty="0"/>
              <a:t>CHANGE IS POSITIVE </a:t>
            </a:r>
            <a:br>
              <a:rPr lang="en-GB" spc="342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74" y="2267595"/>
            <a:ext cx="8795322" cy="22495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Having a positive transition to high school will support and guide you, and it provides an important lesson on how to approach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Change is a part of life, it always happens, and it can be good!</a:t>
            </a:r>
          </a:p>
          <a:p>
            <a:endParaRPr lang="en-GB" dirty="0">
              <a:hlinkClick r:id="rId5"/>
            </a:endParaRPr>
          </a:p>
          <a:p>
            <a:r>
              <a:rPr lang="en-GB" dirty="0">
                <a:hlinkClick r:id="rId5"/>
              </a:rPr>
              <a:t>https://bcove.video/3aTMEPY </a:t>
            </a:r>
            <a:endParaRPr lang="en-GB" dirty="0"/>
          </a:p>
          <a:p>
            <a:endParaRPr lang="en-GB" dirty="0"/>
          </a:p>
        </p:txBody>
      </p:sp>
      <p:pic>
        <p:nvPicPr>
          <p:cNvPr id="11266" name="Picture 2" descr="C:\Users\7100516\Pictures\cha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6" y="5365470"/>
            <a:ext cx="2466860" cy="144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7100516\Pictures\chang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86" y="232129"/>
            <a:ext cx="3600308" cy="169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46" y="4517164"/>
            <a:ext cx="2372754" cy="14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 descr="Play button, click to watch the video https://bcove.video/3aTMEPY">
            <a:extLst>
              <a:ext uri="{FF2B5EF4-FFF2-40B4-BE49-F238E27FC236}">
                <a16:creationId xmlns:a16="http://schemas.microsoft.com/office/drawing/2014/main" id="{A000F9D0-D561-824D-AC4A-47E2698C09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46711" y="5076058"/>
            <a:ext cx="542527" cy="409434"/>
            <a:chOff x="2419037" y="3429000"/>
            <a:chExt cx="1085053" cy="818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7C354-0891-8547-990E-1E1AAD230F4C}"/>
                </a:ext>
              </a:extLst>
            </p:cNvPr>
            <p:cNvSpPr/>
            <p:nvPr/>
          </p:nvSpPr>
          <p:spPr>
            <a:xfrm>
              <a:off x="2556275" y="3429000"/>
              <a:ext cx="818865" cy="818865"/>
            </a:xfrm>
            <a:prstGeom prst="rect">
              <a:avLst/>
            </a:prstGeom>
            <a:solidFill>
              <a:srgbClr val="FFC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Placeholder 16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FB51217E-76FF-8542-B108-3DD9081A2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9037" y="3506728"/>
              <a:ext cx="1085053" cy="663407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676646-8FB9-41EF-8C05-3CF4FD8C5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46">
        <p:fade/>
      </p:transition>
    </mc:Choice>
    <mc:Fallback xmlns="">
      <p:transition spd="med" advTm="5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367540"/>
            <a:ext cx="9336089" cy="1001343"/>
          </a:xfrm>
        </p:spPr>
        <p:txBody>
          <a:bodyPr/>
          <a:lstStyle/>
          <a:p>
            <a:r>
              <a:rPr lang="en-GB" dirty="0"/>
              <a:t>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213493"/>
            <a:ext cx="9136063" cy="439315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Remember anxiety comes from re-evaluating our thoughts, thinking positively can help to reduce anxieties.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Anxiety is a normal feeling, and </a:t>
            </a:r>
          </a:p>
          <a:p>
            <a:r>
              <a:rPr lang="en-GB" dirty="0">
                <a:solidFill>
                  <a:schemeClr val="tx1"/>
                </a:solidFill>
              </a:rPr>
              <a:t>    some degree of anxiety can increase </a:t>
            </a:r>
          </a:p>
          <a:p>
            <a:r>
              <a:rPr lang="en-GB" dirty="0">
                <a:solidFill>
                  <a:schemeClr val="tx1"/>
                </a:solidFill>
              </a:rPr>
              <a:t>    performance.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Remember that it is </a:t>
            </a:r>
          </a:p>
          <a:p>
            <a:r>
              <a:rPr lang="en-GB" dirty="0">
                <a:solidFill>
                  <a:schemeClr val="tx1"/>
                </a:solidFill>
              </a:rPr>
              <a:t>    ok to feel anxiety in some situations </a:t>
            </a:r>
          </a:p>
          <a:p>
            <a:r>
              <a:rPr lang="en-GB" dirty="0">
                <a:solidFill>
                  <a:schemeClr val="tx1"/>
                </a:solidFill>
              </a:rPr>
              <a:t>    and in fact it is expected.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7" y="2209800"/>
            <a:ext cx="4475163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30DBF8F-12B9-44D6-8E3B-09A2ECEA6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802">
        <p:fade/>
      </p:transition>
    </mc:Choice>
    <mc:Fallback xmlns="">
      <p:transition spd="med" advTm="20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Challenges due to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5255"/>
            <a:ext cx="9336089" cy="4790764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There are additional challenges faced by moving school during the Covid-19 pandemic; </a:t>
            </a:r>
            <a:r>
              <a:rPr lang="en-GB" dirty="0">
                <a:solidFill>
                  <a:schemeClr val="tx1"/>
                </a:solidFill>
              </a:rPr>
              <a:t>starting a new school in 2021 may be stranger or more stressful than other years - it is normal to feel that way.</a:t>
            </a:r>
            <a:endParaRPr lang="en-GB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time to get to know the school building and teachers as you might not have had an induction or transition visits,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support in catching up with learning because of time missed during lockdown / or difficulty with remote learning,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pastoral support,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support with learning new school rules including those around hygiene and social distancing.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031E435-55C8-467F-94A3-A6B1ACDEF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82">
        <p:fade/>
      </p:transition>
    </mc:Choice>
    <mc:Fallback xmlns="">
      <p:transition spd="med" advTm="390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253241"/>
            <a:ext cx="9336089" cy="832992"/>
          </a:xfrm>
        </p:spPr>
        <p:txBody>
          <a:bodyPr/>
          <a:lstStyle/>
          <a:p>
            <a:r>
              <a:rPr lang="en-GB" dirty="0"/>
              <a:t>Exciting possibilities at High School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280195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New subjects can be discovered, that you may really enjoy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Opportunity to make new friends, these do not have to replace old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School activities i.e. after school clubs - art, drama, sport, science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A little bit more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More exciting responsibilities.</a:t>
            </a:r>
          </a:p>
          <a:p>
            <a:endParaRPr lang="en-GB" dirty="0"/>
          </a:p>
        </p:txBody>
      </p:sp>
      <p:pic>
        <p:nvPicPr>
          <p:cNvPr id="13314" name="Picture 2" descr="C:\Users\7100516\Pictures\schoo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03" y="4203290"/>
            <a:ext cx="5029200" cy="257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DAB5285-EBF8-4BF4-8371-EA56C255E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000">
        <p:fade/>
      </p:transition>
    </mc:Choice>
    <mc:Fallback xmlns="">
      <p:transition spd="med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63" y="403267"/>
            <a:ext cx="8795322" cy="604901"/>
          </a:xfrm>
        </p:spPr>
        <p:txBody>
          <a:bodyPr/>
          <a:lstStyle/>
          <a:p>
            <a:r>
              <a:rPr lang="en-GB" dirty="0"/>
              <a:t>Help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241736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Remember you are not alone.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If there are any concerns regarding preparing for Secondary School, speak to the teachers at school, whether the junior or the secondary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If you have any special needs or requirements ask your parents/carers to inform the school who will advise the SEN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The more information that the school has about you is valuable to helping you settle into your new setting.</a:t>
            </a:r>
          </a:p>
          <a:p>
            <a:endParaRPr lang="en-GB" dirty="0"/>
          </a:p>
        </p:txBody>
      </p:sp>
      <p:pic>
        <p:nvPicPr>
          <p:cNvPr id="14338" name="Picture 2" descr="C:\Users\7100516\Pictures\hel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7" y="5198301"/>
            <a:ext cx="3324933" cy="135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2E23673-099E-4A6B-A46C-AD89F4DECC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6"/>
    </mc:Choice>
    <mc:Fallback xmlns="">
      <p:transition spd="slow" advTm="2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40DC-8E7F-4422-9FF6-E8A0E52B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241"/>
            <a:ext cx="9336089" cy="659091"/>
          </a:xfrm>
        </p:spPr>
        <p:txBody>
          <a:bodyPr/>
          <a:lstStyle/>
          <a:p>
            <a:pPr algn="ctr"/>
            <a:r>
              <a:rPr lang="en-GB" dirty="0"/>
              <a:t>How to 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B2B7F-D413-41EC-8488-CBC3660B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8309"/>
            <a:ext cx="9336089" cy="550464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If you have any concerns, require any support or would like to speak with a School Nurse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Please contact the Pendle </a:t>
            </a:r>
            <a:r>
              <a:rPr lang="en-GB" dirty="0" err="1">
                <a:solidFill>
                  <a:srgbClr val="FF0000"/>
                </a:solidFill>
              </a:rPr>
              <a:t>Ribble</a:t>
            </a:r>
            <a:r>
              <a:rPr lang="en-GB" dirty="0">
                <a:solidFill>
                  <a:srgbClr val="FF0000"/>
                </a:solidFill>
              </a:rPr>
              <a:t> Valley School Nurse Team by calling</a:t>
            </a:r>
          </a:p>
          <a:p>
            <a:r>
              <a:rPr lang="en-GB" dirty="0">
                <a:solidFill>
                  <a:srgbClr val="FF0000"/>
                </a:solidFill>
              </a:rPr>
              <a:t>                              	 </a:t>
            </a:r>
            <a:r>
              <a:rPr lang="en-GB" dirty="0">
                <a:solidFill>
                  <a:schemeClr val="tx2"/>
                </a:solidFill>
              </a:rPr>
              <a:t>0300 247 0040 </a:t>
            </a:r>
            <a:r>
              <a:rPr lang="en-GB" dirty="0">
                <a:solidFill>
                  <a:schemeClr val="tx1"/>
                </a:solidFill>
              </a:rPr>
              <a:t>(select </a:t>
            </a:r>
            <a:r>
              <a:rPr lang="en-GB">
                <a:solidFill>
                  <a:schemeClr val="tx1"/>
                </a:solidFill>
              </a:rPr>
              <a:t>option number 3)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By e-mail - School Nurse Team e-mail         </a:t>
            </a:r>
            <a:r>
              <a:rPr lang="en-GB" dirty="0">
                <a:solidFill>
                  <a:schemeClr val="tx2"/>
                </a:solidFill>
                <a:hlinkClick r:id="rId5"/>
              </a:rPr>
              <a:t>VCL.019.SinglePointofAccess@nhs.net</a:t>
            </a:r>
            <a:r>
              <a:rPr lang="en-GB" dirty="0">
                <a:solidFill>
                  <a:schemeClr val="tx2"/>
                </a:solidFill>
              </a:rPr>
              <a:t>  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Chat Health for 11-19 year olds – text 07507 330510 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   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D4DDA-E52F-4200-8666-42729701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093495-F6A5-4177-946D-8E2FABB8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55" y="5303045"/>
            <a:ext cx="1829890" cy="16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2C5EFF47-E5FA-40BC-8129-CF6774E39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7"/>
    </mc:Choice>
    <mc:Fallback xmlns="">
      <p:transition spd="slow" advTm="20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4" y="345742"/>
            <a:ext cx="9336089" cy="1001343"/>
          </a:xfrm>
        </p:spPr>
        <p:txBody>
          <a:bodyPr/>
          <a:lstStyle/>
          <a:p>
            <a:r>
              <a:rPr lang="en-GB" dirty="0">
                <a:solidFill>
                  <a:srgbClr val="82C0D2"/>
                </a:solidFill>
              </a:rPr>
              <a:t>Further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89000"/>
            <a:ext cx="9728200" cy="6090596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/>
              <a:t>Website: </a:t>
            </a:r>
            <a:r>
              <a:rPr lang="en-GB" sz="1800" dirty="0">
                <a:hlinkClick r:id="rId5"/>
              </a:rPr>
              <a:t>http://www.virgincare.co.uk </a:t>
            </a:r>
            <a:br>
              <a:rPr lang="en-GB" sz="1800" dirty="0"/>
            </a:br>
            <a:r>
              <a:rPr lang="en-GB" sz="1800" dirty="0"/>
              <a:t>Twitter: </a:t>
            </a:r>
            <a:r>
              <a:rPr lang="en-GB" sz="1800" u="sng" dirty="0">
                <a:hlinkClick r:id="rId6" tooltip="http://www.twitter.com/virgincare"/>
              </a:rPr>
              <a:t>@</a:t>
            </a:r>
            <a:r>
              <a:rPr lang="en-GB" sz="1800" u="sng" dirty="0" err="1">
                <a:hlinkClick r:id="rId6" tooltip="http://www.twitter.com/virgincare"/>
              </a:rPr>
              <a:t>VirginCare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Facebook: </a:t>
            </a:r>
            <a:r>
              <a:rPr lang="en-GB" sz="1800" u="sng" dirty="0">
                <a:hlinkClick r:id="rId7" tooltip="http://www.facebook.com/virgincare"/>
              </a:rPr>
              <a:t>Virgin Care</a:t>
            </a:r>
            <a:endParaRPr lang="en-GB" sz="1800" u="sng" dirty="0"/>
          </a:p>
          <a:p>
            <a:pPr>
              <a:lnSpc>
                <a:spcPts val="2400"/>
              </a:lnSpc>
            </a:pPr>
            <a:r>
              <a:rPr lang="en-GB" sz="1800" dirty="0"/>
              <a:t>Every Mind Matters: </a:t>
            </a:r>
            <a:r>
              <a:rPr lang="en-GB" sz="1800" dirty="0">
                <a:hlinkClick r:id="rId8"/>
              </a:rPr>
              <a:t>https://www.nhs.uk/oneyou/every-mind-matters/childrens-mental-health/</a:t>
            </a:r>
            <a:r>
              <a:rPr lang="en-GB" sz="1800" dirty="0"/>
              <a:t> and </a:t>
            </a:r>
            <a:r>
              <a:rPr lang="en-GB" sz="1800" dirty="0">
                <a:hlinkClick r:id="rId9"/>
              </a:rPr>
              <a:t>https://www.nhs.uk/oneyou/every-mind-matters/youth-mental-health/</a:t>
            </a:r>
            <a:endParaRPr lang="en-GB" sz="1800" dirty="0"/>
          </a:p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 err="1"/>
              <a:t>Kooth</a:t>
            </a:r>
            <a:r>
              <a:rPr lang="en-GB" sz="1800" dirty="0"/>
              <a:t> : </a:t>
            </a:r>
            <a:r>
              <a:rPr lang="en-GB" sz="1800" dirty="0">
                <a:hlinkClick r:id="rId10"/>
              </a:rPr>
              <a:t>https://www.kooth.com/</a:t>
            </a:r>
            <a:r>
              <a:rPr lang="en-GB" sz="1800" dirty="0"/>
              <a:t> </a:t>
            </a:r>
          </a:p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 err="1"/>
              <a:t>Childline:</a:t>
            </a:r>
            <a:r>
              <a:rPr lang="en-GB" sz="1800" dirty="0" err="1">
                <a:hlinkClick r:id="rId11" action="ppaction://hlinkfile"/>
              </a:rPr>
              <a:t>childline.org.uk</a:t>
            </a:r>
            <a:r>
              <a:rPr lang="en-GB" sz="1800" dirty="0">
                <a:hlinkClick r:id="rId11" action="ppaction://hlinkfile"/>
              </a:rPr>
              <a:t>/info-advice</a:t>
            </a:r>
            <a:r>
              <a:rPr lang="en-GB" sz="1800" dirty="0"/>
              <a:t> or call 0800 1111 </a:t>
            </a:r>
          </a:p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/>
              <a:t>SHOUT:  </a:t>
            </a:r>
            <a:r>
              <a:rPr lang="en-GB" sz="1800" b="0" dirty="0"/>
              <a:t>free, confidential, 24/7 </a:t>
            </a:r>
            <a:r>
              <a:rPr lang="en-GB" sz="1800" dirty="0"/>
              <a:t>text</a:t>
            </a:r>
            <a:r>
              <a:rPr lang="en-GB" sz="1800" b="0" dirty="0"/>
              <a:t> support service; Text </a:t>
            </a:r>
            <a:r>
              <a:rPr lang="en-GB" sz="1800" dirty="0"/>
              <a:t>Shout to 85258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85" y="3112356"/>
            <a:ext cx="2442487" cy="11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12" y="3112356"/>
            <a:ext cx="2085775" cy="100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46" y="4113700"/>
            <a:ext cx="1962462" cy="11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5" y="5629492"/>
            <a:ext cx="1490597" cy="11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24" y="682413"/>
            <a:ext cx="1205222" cy="95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4332044-35CA-47FF-9D13-E276E78C0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"/>
    </mc:Choice>
    <mc:Fallback xmlns="">
      <p:transition spd="slow" advTm="4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234414"/>
            <a:ext cx="5346700" cy="5521068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4AFADA6-D300-4BCD-888C-40BF2909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979596"/>
            <a:ext cx="339726" cy="218129"/>
          </a:xfrm>
        </p:spPr>
        <p:txBody>
          <a:bodyPr/>
          <a:lstStyle/>
          <a:p>
            <a:pPr>
              <a:spcAft>
                <a:spcPts val="600"/>
              </a:spcAft>
            </a:pPr>
            <a:fld id="{EB0F7010-E999-4FC2-AE85-B5FFBD58F110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E9895-7D0B-4D8F-B655-F40714991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027" y="2020529"/>
            <a:ext cx="5595436" cy="3734953"/>
          </a:xfrm>
          <a:prstGeom prst="rect">
            <a:avLst/>
          </a:prstGeom>
          <a:noFill/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5354432-108F-49AC-BBD9-864C048F4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84">
        <p:fade/>
      </p:transition>
    </mc:Choice>
    <mc:Fallback xmlns="">
      <p:transition spd="med" advTm="10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0336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Transition to secondary school is a significant change for children, and many of you will feel nervous and/or excited about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Feelings of isolation can heighten your anxiety. </a:t>
            </a:r>
          </a:p>
          <a:p>
            <a:endParaRPr lang="en-GB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Therefore, sharing your worries and anticipation can help you to feel more reassured.</a:t>
            </a:r>
          </a:p>
          <a:p>
            <a:endParaRPr lang="en-GB" sz="2100" dirty="0"/>
          </a:p>
          <a:p>
            <a:pPr algn="ctr"/>
            <a:endParaRPr lang="en-GB" dirty="0"/>
          </a:p>
        </p:txBody>
      </p:sp>
      <p:pic>
        <p:nvPicPr>
          <p:cNvPr id="2050" name="Picture 2" descr="C:\Users\7100516\Pictures\Year-6-Secondary-Transition-Activity-Mind-Moos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98" y="3994765"/>
            <a:ext cx="3598863" cy="254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689522"/>
            <a:ext cx="58769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C726E8E-5506-46FD-8582-CAF431644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48">
        <p:fade/>
      </p:transition>
    </mc:Choice>
    <mc:Fallback xmlns="">
      <p:transition spd="med" advTm="20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88" y="169712"/>
            <a:ext cx="9336089" cy="100134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Aims and 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86" y="1402745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understand the significance of this change and try to prevent any negative effects this may have on yourself.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understand that some anxiety is normal.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reassure you on how your parents/carers can support with this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promote positivity around this significant milestone in your  journey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endParaRPr lang="en-GB" sz="2300" dirty="0"/>
          </a:p>
          <a:p>
            <a:endParaRPr lang="en-GB" sz="2300" dirty="0"/>
          </a:p>
        </p:txBody>
      </p:sp>
      <p:pic>
        <p:nvPicPr>
          <p:cNvPr id="3074" name="Picture 2" descr="C:\Users\7100516\Pictures\transi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6" y="4146114"/>
            <a:ext cx="9228295" cy="291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7523F3A-D44D-411C-B97D-B6A3FF126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84">
        <p:fade/>
      </p:transition>
    </mc:Choice>
    <mc:Fallback xmlns="">
      <p:transition spd="med" advTm="22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411012"/>
            <a:ext cx="9336089" cy="100134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Positivity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573975"/>
            <a:ext cx="9336089" cy="44383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When you are growing up, you should experience pride as you celebrate the end of your primary school activities and celebrations.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Most children have some excitement around going to high school and feel proud that they are “growing up”.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You may become excited that you are “spreading your wings”.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Your parents/carers can also enjoy sharing these positive feelings with you.</a:t>
            </a:r>
          </a:p>
          <a:p>
            <a:endParaRPr lang="en-GB" sz="2300" dirty="0">
              <a:solidFill>
                <a:schemeClr val="tx1"/>
              </a:solidFill>
            </a:endParaRPr>
          </a:p>
          <a:p>
            <a:endParaRPr lang="en-GB" sz="2300" dirty="0"/>
          </a:p>
        </p:txBody>
      </p:sp>
      <p:pic>
        <p:nvPicPr>
          <p:cNvPr id="4098" name="Picture 2" descr="C:\Users\7100516\Pictures\positivit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7968"/>
          <a:stretch/>
        </p:blipFill>
        <p:spPr bwMode="auto">
          <a:xfrm>
            <a:off x="3662513" y="4495161"/>
            <a:ext cx="3488043" cy="22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100516\Pictures\hu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9" y="4495161"/>
            <a:ext cx="3355907" cy="22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7100516\Pictures\Mother-and-daughter-huggi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3"/>
          <a:stretch/>
        </p:blipFill>
        <p:spPr bwMode="auto">
          <a:xfrm>
            <a:off x="7229927" y="4882142"/>
            <a:ext cx="3121631" cy="216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79D9D88-656D-4752-8E07-F49FA1CCD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34">
        <p:fade/>
      </p:transition>
    </mc:Choice>
    <mc:Fallback xmlns="">
      <p:transition spd="med" advTm="22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76" y="534965"/>
            <a:ext cx="9336089" cy="1001343"/>
          </a:xfrm>
        </p:spPr>
        <p:txBody>
          <a:bodyPr/>
          <a:lstStyle/>
          <a:p>
            <a:r>
              <a:rPr lang="en-GB" dirty="0"/>
              <a:t>Anxieties you or your parents/carers may experience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042029"/>
            <a:ext cx="3742690" cy="1001343"/>
          </a:xfrm>
        </p:spPr>
        <p:txBody>
          <a:bodyPr>
            <a:normAutofit/>
          </a:bodyPr>
          <a:lstStyle/>
          <a:p>
            <a:pPr algn="ctr"/>
            <a:r>
              <a:rPr lang="en-GB" sz="2300" b="1" u="sng" dirty="0">
                <a:solidFill>
                  <a:schemeClr val="accent2">
                    <a:lumMod val="75000"/>
                  </a:schemeClr>
                </a:solidFill>
              </a:rPr>
              <a:t>Parents/carers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76" y="2043372"/>
            <a:ext cx="4322292" cy="473281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my child fit in?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get lost finding their way around school?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make friends?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cope with getting to and from school on their own (if this is the case)?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How will they cope moving around school and classrooms?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lose their equipment?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How will they organise themselves?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n-GB" sz="3700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6165" y="1440492"/>
            <a:ext cx="3742690" cy="602879"/>
          </a:xfrm>
        </p:spPr>
        <p:txBody>
          <a:bodyPr>
            <a:normAutofit/>
          </a:bodyPr>
          <a:lstStyle/>
          <a:p>
            <a:pPr algn="ctr"/>
            <a:r>
              <a:rPr lang="en-GB" sz="2300" b="1" u="sng" dirty="0">
                <a:solidFill>
                  <a:schemeClr val="accent2">
                    <a:lumMod val="75000"/>
                  </a:schemeClr>
                </a:solidFill>
              </a:rPr>
              <a:t>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4387" y="2267211"/>
            <a:ext cx="3985568" cy="4517608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fit in?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get lost?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 work be too hard?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find new friends?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like it?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people like 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What will my new teachers be like?</a:t>
            </a:r>
          </a:p>
          <a:p>
            <a:endParaRPr lang="en-GB" dirty="0"/>
          </a:p>
        </p:txBody>
      </p:sp>
      <p:pic>
        <p:nvPicPr>
          <p:cNvPr id="9" name="Picture 2" descr="C:\Users\7100516\Pictures\stress.jpg">
            <a:extLst>
              <a:ext uri="{FF2B5EF4-FFF2-40B4-BE49-F238E27FC236}">
                <a16:creationId xmlns:a16="http://schemas.microsoft.com/office/drawing/2014/main" id="{9F1F43D4-6750-43E6-9C89-B2FF5C88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6" y="4695110"/>
            <a:ext cx="2894708" cy="19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C1A7786-B80C-4B5B-B2C5-54A967A31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97">
        <p:fade/>
      </p:transition>
    </mc:Choice>
    <mc:Fallback xmlns="">
      <p:transition spd="med" advTm="9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220512"/>
            <a:ext cx="9336089" cy="100134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Positive steps to help transition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88276"/>
            <a:ext cx="9336089" cy="4438340"/>
          </a:xfrm>
        </p:spPr>
        <p:txBody>
          <a:bodyPr/>
          <a:lstStyle/>
          <a:p>
            <a:r>
              <a:rPr lang="en-GB" sz="2300" b="1" dirty="0">
                <a:solidFill>
                  <a:schemeClr val="tx1"/>
                </a:solidFill>
              </a:rPr>
              <a:t>Communication</a:t>
            </a:r>
          </a:p>
          <a:p>
            <a:endParaRPr lang="en-GB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Small things make a lot of difference- talking to your parents/carers, friends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Asking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Ask your parents/carers to share</a:t>
            </a:r>
          </a:p>
          <a:p>
            <a:r>
              <a:rPr lang="en-GB" sz="2300" dirty="0">
                <a:solidFill>
                  <a:schemeClr val="tx1"/>
                </a:solidFill>
              </a:rPr>
              <a:t>     positive, exciting </a:t>
            </a:r>
          </a:p>
          <a:p>
            <a:r>
              <a:rPr lang="en-GB" sz="2300" dirty="0">
                <a:solidFill>
                  <a:schemeClr val="tx1"/>
                </a:solidFill>
              </a:rPr>
              <a:t>     stories of when they attended </a:t>
            </a:r>
          </a:p>
          <a:p>
            <a:r>
              <a:rPr lang="en-GB" sz="2300" dirty="0">
                <a:solidFill>
                  <a:schemeClr val="tx1"/>
                </a:solidFill>
              </a:rPr>
              <a:t>     High School.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300" dirty="0"/>
          </a:p>
          <a:p>
            <a:endParaRPr lang="en-GB" dirty="0"/>
          </a:p>
        </p:txBody>
      </p:sp>
      <p:pic>
        <p:nvPicPr>
          <p:cNvPr id="6146" name="Picture 2" descr="C:\Users\7100516\Pictures\scondary scho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2" y="3259393"/>
            <a:ext cx="4833255" cy="3333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2BDFAD1-89FE-4B10-B5C9-FFA75B7D9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48">
        <p:fade/>
      </p:transition>
    </mc:Choice>
    <mc:Fallback xmlns="">
      <p:transition spd="med" advTm="185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5" y="360212"/>
            <a:ext cx="9336089" cy="1001343"/>
          </a:xfrm>
        </p:spPr>
        <p:txBody>
          <a:bodyPr/>
          <a:lstStyle/>
          <a:p>
            <a:r>
              <a:rPr lang="en-GB" dirty="0"/>
              <a:t>Being Equipped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58" y="2085240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Ensure you have the correct uniform, sports kit, stationery and any equipment you may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Make sure you have visited the school (if able), prior to your first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If travelling by bus ensure you know where your bus pass is kept and have a trial run before you start</a:t>
            </a:r>
          </a:p>
          <a:p>
            <a:endParaRPr lang="en-GB" dirty="0"/>
          </a:p>
        </p:txBody>
      </p:sp>
      <p:pic>
        <p:nvPicPr>
          <p:cNvPr id="7170" name="Picture 2" descr="C:\Users\7100516\Pictures\b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09" y="4129549"/>
            <a:ext cx="4451947" cy="260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100516\Pictures\spo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87" y="414538"/>
            <a:ext cx="4015539" cy="156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39A3497-9894-4C8D-9516-BFEA85DD0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38">
        <p:fade/>
      </p:transition>
    </mc:Choice>
    <mc:Fallback xmlns="">
      <p:transition spd="med" advTm="20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296712"/>
            <a:ext cx="9336089" cy="100134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Tips for your parents/carers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37" y="1508436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Good open and honest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Times of change require consistency establishing good routines can be really beneficial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All children require boundaries and these can also offer lots of reassurance.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300" dirty="0"/>
          </a:p>
          <a:p>
            <a:endParaRPr lang="en-GB" dirty="0"/>
          </a:p>
        </p:txBody>
      </p:sp>
      <p:pic>
        <p:nvPicPr>
          <p:cNvPr id="8196" name="Picture 4" descr="C:\Users\7100516\Pictures\rea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9" y="3524865"/>
            <a:ext cx="6461747" cy="313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13FA932-3351-4DC0-AED2-AD4E9CFA3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54">
        <p:fade/>
      </p:transition>
    </mc:Choice>
    <mc:Fallback xmlns="">
      <p:transition spd="med" advTm="14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418" y="1362335"/>
            <a:ext cx="3742690" cy="534110"/>
          </a:xfrm>
        </p:spPr>
        <p:txBody>
          <a:bodyPr>
            <a:normAutofit fontScale="25000" lnSpcReduction="20000"/>
          </a:bodyPr>
          <a:lstStyle/>
          <a:p>
            <a:r>
              <a:rPr lang="en-GB" sz="11200" b="1" dirty="0">
                <a:latin typeface="Arial" panose="020B0604020202020204" pitchFamily="34" charset="0"/>
                <a:cs typeface="Arial" panose="020B0604020202020204" pitchFamily="34" charset="0"/>
              </a:rPr>
              <a:t> To learn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40" y="1896445"/>
            <a:ext cx="4051912" cy="2261304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Keep </a:t>
            </a:r>
            <a:r>
              <a:rPr lang="en-GB" dirty="0">
                <a:solidFill>
                  <a:schemeClr val="tx1"/>
                </a:solidFill>
              </a:rPr>
              <a:t>themselves</a:t>
            </a:r>
            <a:r>
              <a:rPr lang="en-GB" b="0" dirty="0">
                <a:solidFill>
                  <a:schemeClr val="tx1"/>
                </a:solidFill>
              </a:rPr>
              <a:t> up to date with social media, internet benefits and dangers, new music, language and slang.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211" y="1362335"/>
            <a:ext cx="5136771" cy="575122"/>
          </a:xfrm>
        </p:spPr>
        <p:txBody>
          <a:bodyPr>
            <a:normAutofit fontScale="25000" lnSpcReduction="20000"/>
          </a:bodyPr>
          <a:lstStyle/>
          <a:p>
            <a:endParaRPr lang="en-GB" sz="5900" u="sng" dirty="0">
              <a:latin typeface="+mj-lt"/>
            </a:endParaRPr>
          </a:p>
          <a:p>
            <a:r>
              <a:rPr lang="en-GB" sz="11200" b="1" spc="0" dirty="0">
                <a:latin typeface="+mj-lt"/>
                <a:cs typeface="Arial" panose="020B0604020202020204" pitchFamily="34" charset="0"/>
              </a:rPr>
              <a:t>Provide light relief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0434" y="1887953"/>
            <a:ext cx="3742690" cy="1787139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Joke, be silly, play games, laugh, spend time with you.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87511" y="3707878"/>
            <a:ext cx="6221609" cy="5208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700" b="1" spc="-150" dirty="0">
                <a:latin typeface="Arial" panose="020B0604020202020204" pitchFamily="34" charset="0"/>
                <a:cs typeface="Arial" panose="020B0604020202020204" pitchFamily="34" charset="0"/>
              </a:rPr>
              <a:t>T I M E TO </a:t>
            </a:r>
            <a:r>
              <a:rPr lang="en-GB" sz="2700" b="1" spc="-300" dirty="0">
                <a:latin typeface="Arial" panose="020B0604020202020204" pitchFamily="34" charset="0"/>
                <a:cs typeface="Arial" panose="020B0604020202020204" pitchFamily="34" charset="0"/>
              </a:rPr>
              <a:t>L O </a:t>
            </a:r>
            <a:r>
              <a:rPr lang="en-GB" sz="2700" b="1" spc="-3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700" b="1" spc="-300" dirty="0">
                <a:latin typeface="Arial" panose="020B0604020202020204" pitchFamily="34" charset="0"/>
                <a:cs typeface="Arial" panose="020B0604020202020204" pitchFamily="34" charset="0"/>
              </a:rPr>
              <a:t> K  A F T E R  Y O U R S E L F</a:t>
            </a:r>
            <a:r>
              <a:rPr lang="en-GB" sz="2700" b="1" spc="-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1506" y="4168171"/>
            <a:ext cx="5136771" cy="125948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Time to off load, have “me” time, relax, sleep and eat well.</a:t>
            </a:r>
          </a:p>
          <a:p>
            <a:endParaRPr lang="en-GB" dirty="0"/>
          </a:p>
        </p:txBody>
      </p:sp>
      <p:pic>
        <p:nvPicPr>
          <p:cNvPr id="9218" name="Picture 2" descr="C:\Users\7100516\Pictures\laug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" y="3969418"/>
            <a:ext cx="4105260" cy="2577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60" y="5644204"/>
            <a:ext cx="5875867" cy="1101725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7E9D615-647F-42E1-A2B3-30047451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1" y="576116"/>
            <a:ext cx="9336089" cy="58633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Things to ask of your Parents/carers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97D5D08-FB4A-483B-B3AA-081DCA7D2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87">
        <p:fade/>
      </p:transition>
    </mc:Choice>
    <mc:Fallback xmlns="">
      <p:transition spd="med" advTm="24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PLATE_Virgin_Care_powerpoint">
  <a:themeElements>
    <a:clrScheme name="VC_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A37"/>
      </a:accent1>
      <a:accent2>
        <a:srgbClr val="82C0D2"/>
      </a:accent2>
      <a:accent3>
        <a:srgbClr val="808285"/>
      </a:accent3>
      <a:accent4>
        <a:srgbClr val="CF8447"/>
      </a:accent4>
      <a:accent5>
        <a:srgbClr val="B9B7A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3923D73BDE9243B8C72CE1EACC2A14" ma:contentTypeVersion="5" ma:contentTypeDescription="Create a new document." ma:contentTypeScope="" ma:versionID="f26cfbc5fa79e9643c5610b325dcd9c6">
  <xsd:schema xmlns:xsd="http://www.w3.org/2001/XMLSchema" xmlns:xs="http://www.w3.org/2001/XMLSchema" xmlns:p="http://schemas.microsoft.com/office/2006/metadata/properties" xmlns:ns3="fa007f35-f908-4d43-bcc6-107800a3bea6" xmlns:ns4="31ed4563-48b1-452e-ad02-e695b34fb72a" targetNamespace="http://schemas.microsoft.com/office/2006/metadata/properties" ma:root="true" ma:fieldsID="f4bdb26f0c74384e18955cc2beabc77e" ns3:_="" ns4:_="">
    <xsd:import namespace="fa007f35-f908-4d43-bcc6-107800a3bea6"/>
    <xsd:import namespace="31ed4563-48b1-452e-ad02-e695b34fb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07f35-f908-4d43-bcc6-107800a3b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d4563-48b1-452e-ad02-e695b34fb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0BBB9A-3ABD-41A4-AF5C-0BD79370C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07f35-f908-4d43-bcc6-107800a3bea6"/>
    <ds:schemaRef ds:uri="31ed4563-48b1-452e-ad02-e695b34fb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902C9-19A8-4E0E-8B5B-E5D440496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700D80-6D27-4C00-AD2B-5580B0F8F752}">
  <ds:schemaRefs>
    <ds:schemaRef ds:uri="http://purl.org/dc/elements/1.1/"/>
    <ds:schemaRef ds:uri="31ed4563-48b1-452e-ad02-e695b34fb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fa007f35-f908-4d43-bcc6-107800a3bea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10098</TotalTime>
  <Words>1196</Words>
  <Application>Microsoft Office PowerPoint</Application>
  <PresentationFormat>Custom</PresentationFormat>
  <Paragraphs>151</Paragraphs>
  <Slides>18</Slides>
  <Notes>18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GE Inspira</vt:lpstr>
      <vt:lpstr>Tunga</vt:lpstr>
      <vt:lpstr>TEMPLATE_Virgin_Care_powerpoint</vt:lpstr>
      <vt:lpstr>Year 6 – 7 Transition</vt:lpstr>
      <vt:lpstr>Introduction</vt:lpstr>
      <vt:lpstr> Aims and Objectives </vt:lpstr>
      <vt:lpstr> Positivity </vt:lpstr>
      <vt:lpstr>Anxieties you or your parents/carers may experience</vt:lpstr>
      <vt:lpstr> Positive steps to help transition </vt:lpstr>
      <vt:lpstr>Being Equipped  </vt:lpstr>
      <vt:lpstr> Tips for your parents/carers </vt:lpstr>
      <vt:lpstr>Things to ask of your Parents/carers</vt:lpstr>
      <vt:lpstr>Skills for gaining independence  </vt:lpstr>
      <vt:lpstr> CHANGE IS POSITIVE  </vt:lpstr>
      <vt:lpstr>Anxiety</vt:lpstr>
      <vt:lpstr>Additional Challenges due to Covid-19</vt:lpstr>
      <vt:lpstr>Exciting possibilities at High School   </vt:lpstr>
      <vt:lpstr>Help </vt:lpstr>
      <vt:lpstr>How to contact us</vt:lpstr>
      <vt:lpstr>Further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– 7 Transition</dc:title>
  <dc:creator>Michelle Beaumont-West (Lancs 0-19)</dc:creator>
  <cp:lastModifiedBy>Jamie Alcock</cp:lastModifiedBy>
  <cp:revision>48</cp:revision>
  <dcterms:created xsi:type="dcterms:W3CDTF">2021-05-04T12:28:34Z</dcterms:created>
  <dcterms:modified xsi:type="dcterms:W3CDTF">2022-06-16T09:15:36Z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0x0101003D3923D73BDE9243B8C72CE1EACC2A14</vt:lpwstr>
  </property>
</Properties>
</file>